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sldIdLst>
    <p:sldId id="256" r:id="rId2"/>
    <p:sldId id="275" r:id="rId3"/>
    <p:sldId id="277" r:id="rId4"/>
    <p:sldId id="283" r:id="rId5"/>
    <p:sldId id="284" r:id="rId6"/>
    <p:sldId id="285" r:id="rId7"/>
    <p:sldId id="289" r:id="rId8"/>
    <p:sldId id="286" r:id="rId9"/>
    <p:sldId id="288" r:id="rId10"/>
    <p:sldId id="290" r:id="rId11"/>
    <p:sldId id="282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69934" autoAdjust="0"/>
  </p:normalViewPr>
  <p:slideViewPr>
    <p:cSldViewPr>
      <p:cViewPr varScale="1">
        <p:scale>
          <a:sx n="50" d="100"/>
          <a:sy n="50" d="100"/>
        </p:scale>
        <p:origin x="-173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B44C9D8-6DA8-4F1D-8CEF-179DD8BEF76A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C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9B16DE-7D16-4370-9576-8BE77E3F475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2665798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1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0485146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2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34988856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3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25736670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5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87043030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6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60391755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7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26542390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8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43807485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9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739965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AF9642C2-FDA3-483F-84BC-BD5231571D5B}" type="datetimeFigureOut">
              <a:rPr lang="en-CA" smtClean="0"/>
              <a:t>11/03/2013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nV35Nr0DKFs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g48DAG4hJd4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g48DAG4hJd4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CA" b="1" dirty="0" smtClean="0"/>
              <a:t>Learning Coach Meeting</a:t>
            </a:r>
            <a:endParaRPr lang="en-CA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CA" dirty="0" smtClean="0"/>
              <a:t>March 12, 2013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1447631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Technology Tip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Google Docs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82518382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CA" dirty="0" smtClean="0"/>
              <a:t>Next Learning Coach Meeting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8580" indent="0" algn="ctr">
              <a:buNone/>
            </a:pPr>
            <a:r>
              <a:rPr lang="en-CA" dirty="0" smtClean="0"/>
              <a:t>April 16, 2013</a:t>
            </a:r>
          </a:p>
          <a:p>
            <a:pPr marL="68580" indent="0" algn="ctr">
              <a:buNone/>
            </a:pPr>
            <a:r>
              <a:rPr lang="en-CA" dirty="0" smtClean="0"/>
              <a:t>1:00-4:00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9858657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762000" y="5301208"/>
            <a:ext cx="7554416" cy="870992"/>
          </a:xfrm>
        </p:spPr>
        <p:txBody>
          <a:bodyPr>
            <a:normAutofit fontScale="90000"/>
          </a:bodyPr>
          <a:lstStyle/>
          <a:p>
            <a:r>
              <a:rPr lang="en-CA" sz="3800" dirty="0" smtClean="0"/>
              <a:t>PSD’s Commitments to Inclusion</a:t>
            </a:r>
            <a:endParaRPr lang="en-CA" sz="3800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251520" y="685800"/>
            <a:ext cx="8712968" cy="4687416"/>
          </a:xfrm>
          <a:prstGeom prst="rect">
            <a:avLst/>
          </a:prstGeom>
        </p:spPr>
        <p:txBody>
          <a:bodyPr>
            <a:normAutofit fontScale="85000" lnSpcReduction="20000"/>
          </a:bodyPr>
          <a:lstStyle/>
          <a:p>
            <a:pPr lvl="0">
              <a:buFont typeface="Arial" charset="0"/>
              <a:buChar char="•"/>
            </a:pPr>
            <a:endParaRPr lang="en-US" sz="2800" dirty="0" smtClean="0"/>
          </a:p>
          <a:p>
            <a:pPr lvl="0">
              <a:buFont typeface="Arial" charset="0"/>
              <a:buChar char="•"/>
            </a:pPr>
            <a:r>
              <a:rPr lang="en-US" sz="2800" dirty="0" smtClean="0"/>
              <a:t>The </a:t>
            </a:r>
            <a:r>
              <a:rPr lang="en-US" sz="2800" dirty="0"/>
              <a:t>idea of fixing students to </a:t>
            </a:r>
            <a:r>
              <a:rPr lang="en-US" sz="2800" b="1" dirty="0" smtClean="0"/>
              <a:t>improving environments</a:t>
            </a:r>
          </a:p>
          <a:p>
            <a:pPr lvl="0">
              <a:buFont typeface="Arial" charset="0"/>
              <a:buChar char="•"/>
            </a:pPr>
            <a:endParaRPr lang="en-US" sz="2800" b="1" dirty="0"/>
          </a:p>
          <a:p>
            <a:pPr lvl="0">
              <a:buFont typeface="Arial" charset="0"/>
              <a:buChar char="•"/>
            </a:pPr>
            <a:r>
              <a:rPr lang="en-US" sz="2800" dirty="0"/>
              <a:t>Dependence on staff (teachers and EA’s) to </a:t>
            </a:r>
            <a:r>
              <a:rPr lang="en-US" sz="2800" b="1" dirty="0"/>
              <a:t>a focus on </a:t>
            </a:r>
            <a:r>
              <a:rPr lang="en-US" sz="2800" b="1" dirty="0" smtClean="0"/>
              <a:t>independence</a:t>
            </a:r>
          </a:p>
          <a:p>
            <a:pPr lvl="0">
              <a:buFont typeface="Arial" charset="0"/>
              <a:buChar char="•"/>
            </a:pPr>
            <a:endParaRPr lang="en-US" sz="2800" b="1" dirty="0"/>
          </a:p>
          <a:p>
            <a:pPr lvl="0">
              <a:buFont typeface="Arial" charset="0"/>
              <a:buChar char="•"/>
            </a:pPr>
            <a:r>
              <a:rPr lang="en-US" sz="2800" dirty="0"/>
              <a:t>“Special Ed” to </a:t>
            </a:r>
            <a:r>
              <a:rPr lang="en-US" sz="2800" b="1" dirty="0"/>
              <a:t>ALL students being </a:t>
            </a:r>
            <a:r>
              <a:rPr lang="en-US" sz="2800" b="1" dirty="0" smtClean="0"/>
              <a:t>special</a:t>
            </a:r>
          </a:p>
          <a:p>
            <a:pPr lvl="0">
              <a:buFont typeface="Arial" charset="0"/>
              <a:buChar char="•"/>
            </a:pPr>
            <a:endParaRPr lang="en-US" sz="2800" b="1" dirty="0"/>
          </a:p>
          <a:p>
            <a:pPr lvl="0">
              <a:buFont typeface="Arial" charset="0"/>
              <a:buChar char="•"/>
            </a:pPr>
            <a:r>
              <a:rPr lang="en-US" sz="2800" dirty="0"/>
              <a:t> A deficit model of thinking to a </a:t>
            </a:r>
            <a:r>
              <a:rPr lang="en-US" sz="2800" b="1" dirty="0"/>
              <a:t>strength based model of </a:t>
            </a:r>
            <a:r>
              <a:rPr lang="en-US" sz="2800" b="1" dirty="0" smtClean="0"/>
              <a:t>thinking</a:t>
            </a:r>
          </a:p>
          <a:p>
            <a:pPr lvl="0">
              <a:buFont typeface="Arial" charset="0"/>
              <a:buChar char="•"/>
            </a:pPr>
            <a:endParaRPr lang="en-US" sz="2800" b="1" dirty="0"/>
          </a:p>
          <a:p>
            <a:pPr lvl="0">
              <a:buFont typeface="Arial" charset="0"/>
              <a:buChar char="•"/>
            </a:pPr>
            <a:r>
              <a:rPr lang="en-US" sz="2800" dirty="0"/>
              <a:t>Having high expectations for some to </a:t>
            </a:r>
            <a:r>
              <a:rPr lang="en-US" sz="2800" b="1" dirty="0"/>
              <a:t>having high expectations for ALL</a:t>
            </a:r>
          </a:p>
          <a:p>
            <a:endParaRPr lang="en-US" dirty="0"/>
          </a:p>
        </p:txBody>
      </p:sp>
      <p:sp>
        <p:nvSpPr>
          <p:cNvPr id="2" name="TextBox 1"/>
          <p:cNvSpPr txBox="1"/>
          <p:nvPr/>
        </p:nvSpPr>
        <p:spPr>
          <a:xfrm>
            <a:off x="4644008" y="20846"/>
            <a:ext cx="284902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sz="3600" dirty="0" smtClean="0"/>
              <a:t>Move from:</a:t>
            </a:r>
            <a:endParaRPr lang="en-CA" sz="3600" dirty="0"/>
          </a:p>
        </p:txBody>
      </p:sp>
    </p:spTree>
    <p:extLst>
      <p:ext uri="{BB962C8B-B14F-4D97-AF65-F5344CB8AC3E}">
        <p14:creationId xmlns:p14="http://schemas.microsoft.com/office/powerpoint/2010/main" val="19548387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Today’s Agenda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Share an experience</a:t>
            </a:r>
          </a:p>
          <a:p>
            <a:r>
              <a:rPr lang="en-CA" dirty="0" smtClean="0"/>
              <a:t>New Learning: Lesson Study Model</a:t>
            </a:r>
          </a:p>
          <a:p>
            <a:r>
              <a:rPr lang="en-CA" dirty="0" smtClean="0"/>
              <a:t>Technology Tip</a:t>
            </a:r>
          </a:p>
          <a:p>
            <a:endParaRPr lang="en-CA" dirty="0" smtClean="0"/>
          </a:p>
          <a:p>
            <a:endParaRPr lang="en-CA" dirty="0" smtClean="0"/>
          </a:p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6773776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608" y="620688"/>
            <a:ext cx="7200918" cy="1143000"/>
          </a:xfrm>
        </p:spPr>
        <p:txBody>
          <a:bodyPr>
            <a:normAutofit fontScale="90000"/>
          </a:bodyPr>
          <a:lstStyle/>
          <a:p>
            <a:r>
              <a:rPr lang="en-CA" dirty="0" smtClean="0"/>
              <a:t>Share a Meaningful Experience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1560" y="1916832"/>
            <a:ext cx="7992888" cy="4464496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CA" b="1" dirty="0"/>
              <a:t>Criteria</a:t>
            </a:r>
            <a:r>
              <a:rPr lang="en-CA" b="1" i="1" dirty="0"/>
              <a:t> </a:t>
            </a:r>
            <a:r>
              <a:rPr lang="en-CA" b="1" dirty="0"/>
              <a:t>for a</a:t>
            </a:r>
            <a:r>
              <a:rPr lang="en-CA" b="1" i="1" dirty="0"/>
              <a:t> meaningful experience</a:t>
            </a:r>
            <a:r>
              <a:rPr lang="en-CA" b="1" dirty="0"/>
              <a:t>. </a:t>
            </a:r>
          </a:p>
          <a:p>
            <a:pPr marL="0" indent="0">
              <a:buNone/>
            </a:pPr>
            <a:r>
              <a:rPr lang="en-US" dirty="0"/>
              <a:t>The experience:</a:t>
            </a:r>
            <a:endParaRPr lang="en-CA" dirty="0"/>
          </a:p>
          <a:p>
            <a:r>
              <a:rPr lang="en-US" dirty="0"/>
              <a:t> Is beneficial to others (others might learn an effective strategy, or a “what not to do”)</a:t>
            </a:r>
            <a:endParaRPr lang="en-CA" dirty="0"/>
          </a:p>
          <a:p>
            <a:r>
              <a:rPr lang="en-US" dirty="0"/>
              <a:t>Helps explore your understanding of the role of a learning coach</a:t>
            </a:r>
          </a:p>
          <a:p>
            <a:pPr marL="68580" indent="0">
              <a:buNone/>
            </a:pPr>
            <a:endParaRPr lang="en-CA" dirty="0" smtClean="0"/>
          </a:p>
          <a:p>
            <a:pPr marL="0" indent="0">
              <a:buNone/>
            </a:pPr>
            <a:r>
              <a:rPr lang="en-US" dirty="0"/>
              <a:t>Tell which of the “commitment to inclusion” statements are championed through this experience, and articulate the alignment between the experience and the commitment statement.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4078435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5616" y="1340768"/>
            <a:ext cx="7024744" cy="1143000"/>
          </a:xfrm>
        </p:spPr>
        <p:txBody>
          <a:bodyPr>
            <a:normAutofit fontScale="90000"/>
          </a:bodyPr>
          <a:lstStyle/>
          <a:p>
            <a:r>
              <a:rPr lang="en-CA" dirty="0" smtClean="0"/>
              <a:t>What are the most significant </a:t>
            </a:r>
            <a:r>
              <a:rPr lang="en-CA" dirty="0"/>
              <a:t>b</a:t>
            </a:r>
            <a:r>
              <a:rPr lang="en-CA" dirty="0" smtClean="0"/>
              <a:t>enefits of the lesson study?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CA" dirty="0" smtClean="0"/>
          </a:p>
          <a:p>
            <a:pPr marL="68580" indent="0">
              <a:buNone/>
            </a:pPr>
            <a:r>
              <a:rPr lang="en-CA" u="sng" dirty="0">
                <a:hlinkClick r:id="rId3"/>
              </a:rPr>
              <a:t>http://www.youtube.com/watch?v=nV35Nr0DKFs</a:t>
            </a:r>
            <a:endParaRPr lang="en-CA" dirty="0"/>
          </a:p>
          <a:p>
            <a:pPr marL="68580" indent="0">
              <a:buNone/>
            </a:pPr>
            <a:endParaRPr lang="en-CA" dirty="0" smtClean="0"/>
          </a:p>
        </p:txBody>
      </p:sp>
    </p:spTree>
    <p:extLst>
      <p:ext uri="{BB962C8B-B14F-4D97-AF65-F5344CB8AC3E}">
        <p14:creationId xmlns:p14="http://schemas.microsoft.com/office/powerpoint/2010/main" val="26584747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5616" y="692696"/>
            <a:ext cx="7024744" cy="1143000"/>
          </a:xfrm>
        </p:spPr>
        <p:txBody>
          <a:bodyPr>
            <a:normAutofit fontScale="90000"/>
          </a:bodyPr>
          <a:lstStyle/>
          <a:p>
            <a:r>
              <a:rPr lang="en-CA" dirty="0" smtClean="0"/>
              <a:t>What is the Lesson Study Model?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772816"/>
            <a:ext cx="8424936" cy="4968552"/>
          </a:xfrm>
        </p:spPr>
        <p:txBody>
          <a:bodyPr>
            <a:normAutofit fontScale="25000" lnSpcReduction="20000"/>
          </a:bodyPr>
          <a:lstStyle/>
          <a:p>
            <a:pPr marL="68580" indent="0">
              <a:buNone/>
            </a:pPr>
            <a:r>
              <a:rPr lang="en-CA" sz="9600" dirty="0">
                <a:solidFill>
                  <a:schemeClr val="tx1"/>
                </a:solidFill>
              </a:rPr>
              <a:t>Lesson Study is a model of professional development designed to assist teachers to produce quality lesson plans </a:t>
            </a:r>
            <a:r>
              <a:rPr lang="en-CA" sz="9600" b="1" dirty="0">
                <a:solidFill>
                  <a:schemeClr val="tx1"/>
                </a:solidFill>
              </a:rPr>
              <a:t>and gain a better </a:t>
            </a:r>
            <a:r>
              <a:rPr lang="en-CA" sz="9600" b="1" dirty="0" smtClean="0">
                <a:solidFill>
                  <a:schemeClr val="tx1"/>
                </a:solidFill>
              </a:rPr>
              <a:t>understanding </a:t>
            </a:r>
            <a:r>
              <a:rPr lang="en-CA" sz="9600" b="1" dirty="0">
                <a:solidFill>
                  <a:schemeClr val="tx1"/>
                </a:solidFill>
              </a:rPr>
              <a:t>of student learning</a:t>
            </a:r>
            <a:r>
              <a:rPr lang="en-CA" sz="9600" dirty="0">
                <a:solidFill>
                  <a:schemeClr val="tx1"/>
                </a:solidFill>
              </a:rPr>
              <a:t>. </a:t>
            </a:r>
            <a:endParaRPr lang="en-CA" sz="9600" dirty="0" smtClean="0">
              <a:solidFill>
                <a:schemeClr val="tx1"/>
              </a:solidFill>
            </a:endParaRPr>
          </a:p>
          <a:p>
            <a:pPr marL="68580" indent="0">
              <a:buNone/>
            </a:pPr>
            <a:r>
              <a:rPr lang="en-CA" sz="9600" dirty="0" smtClean="0">
                <a:solidFill>
                  <a:schemeClr val="tx1"/>
                </a:solidFill>
              </a:rPr>
              <a:t>The </a:t>
            </a:r>
            <a:r>
              <a:rPr lang="en-CA" sz="9600" dirty="0">
                <a:solidFill>
                  <a:schemeClr val="tx1"/>
                </a:solidFill>
              </a:rPr>
              <a:t>process involves a small team of teachers working together in a systematic cycle of planning, </a:t>
            </a:r>
            <a:r>
              <a:rPr lang="en-CA" sz="9600" dirty="0" smtClean="0">
                <a:solidFill>
                  <a:schemeClr val="tx1"/>
                </a:solidFill>
              </a:rPr>
              <a:t>teaching</a:t>
            </a:r>
            <a:r>
              <a:rPr lang="en-CA" sz="9600" dirty="0">
                <a:solidFill>
                  <a:schemeClr val="tx1"/>
                </a:solidFill>
              </a:rPr>
              <a:t>, observing, refining and reviewing a specific lesson </a:t>
            </a:r>
            <a:r>
              <a:rPr lang="en-CA" sz="9600" dirty="0" smtClean="0">
                <a:solidFill>
                  <a:schemeClr val="tx1"/>
                </a:solidFill>
              </a:rPr>
              <a:t>designed </a:t>
            </a:r>
            <a:r>
              <a:rPr lang="en-CA" sz="9600" dirty="0">
                <a:solidFill>
                  <a:schemeClr val="tx1"/>
                </a:solidFill>
              </a:rPr>
              <a:t>to </a:t>
            </a:r>
            <a:r>
              <a:rPr lang="en-CA" sz="9600" b="1" dirty="0">
                <a:solidFill>
                  <a:schemeClr val="tx1"/>
                </a:solidFill>
              </a:rPr>
              <a:t>address an identified student learning need </a:t>
            </a:r>
            <a:r>
              <a:rPr lang="en-CA" sz="9600" dirty="0">
                <a:solidFill>
                  <a:schemeClr val="tx1"/>
                </a:solidFill>
              </a:rPr>
              <a:t>or </a:t>
            </a:r>
            <a:r>
              <a:rPr lang="en-CA" sz="9600" b="1" dirty="0" smtClean="0">
                <a:solidFill>
                  <a:schemeClr val="tx1"/>
                </a:solidFill>
              </a:rPr>
              <a:t>pedagogical </a:t>
            </a:r>
            <a:r>
              <a:rPr lang="en-CA" sz="9600" b="1" dirty="0">
                <a:solidFill>
                  <a:schemeClr val="tx1"/>
                </a:solidFill>
              </a:rPr>
              <a:t>challenge</a:t>
            </a:r>
            <a:r>
              <a:rPr lang="en-CA" sz="9600" dirty="0">
                <a:solidFill>
                  <a:schemeClr val="tx1"/>
                </a:solidFill>
              </a:rPr>
              <a:t>. </a:t>
            </a:r>
            <a:endParaRPr lang="en-CA" sz="9600" dirty="0" smtClean="0">
              <a:solidFill>
                <a:schemeClr val="tx1"/>
              </a:solidFill>
            </a:endParaRPr>
          </a:p>
          <a:p>
            <a:pPr marL="68580" indent="0">
              <a:buNone/>
            </a:pPr>
            <a:r>
              <a:rPr lang="en-CA" sz="9600" dirty="0" smtClean="0">
                <a:solidFill>
                  <a:schemeClr val="tx1"/>
                </a:solidFill>
              </a:rPr>
              <a:t>The </a:t>
            </a:r>
            <a:r>
              <a:rPr lang="en-CA" sz="9600" dirty="0">
                <a:solidFill>
                  <a:schemeClr val="tx1"/>
                </a:solidFill>
              </a:rPr>
              <a:t>outcomes of the team’s efforts – documented, high quality and polished lessons – are subsequently shared with </a:t>
            </a:r>
            <a:r>
              <a:rPr lang="en-CA" sz="9600" dirty="0" smtClean="0">
                <a:solidFill>
                  <a:schemeClr val="tx1"/>
                </a:solidFill>
              </a:rPr>
              <a:t>other </a:t>
            </a:r>
            <a:r>
              <a:rPr lang="en-CA" sz="9600" dirty="0">
                <a:solidFill>
                  <a:schemeClr val="tx1"/>
                </a:solidFill>
              </a:rPr>
              <a:t>teachers in the </a:t>
            </a:r>
            <a:r>
              <a:rPr lang="en-CA" sz="9600" dirty="0" smtClean="0">
                <a:solidFill>
                  <a:schemeClr val="tx1"/>
                </a:solidFill>
              </a:rPr>
              <a:t>school or district.</a:t>
            </a:r>
          </a:p>
          <a:p>
            <a:pPr marL="68580" indent="0">
              <a:buNone/>
            </a:pPr>
            <a:endParaRPr lang="en-CA" sz="8000" u="sng" dirty="0" smtClean="0">
              <a:hlinkClick r:id="rId3"/>
            </a:endParaRPr>
          </a:p>
          <a:p>
            <a:pPr marL="68580" indent="0">
              <a:buNone/>
            </a:pPr>
            <a:r>
              <a:rPr lang="en-US" sz="8000" dirty="0"/>
              <a:t>Professional Learning and Leadership Development Directorate in Australia. </a:t>
            </a:r>
            <a:endParaRPr lang="en-CA" sz="8000" dirty="0"/>
          </a:p>
          <a:p>
            <a:pPr marL="68580" indent="0">
              <a:buNone/>
            </a:pPr>
            <a:endParaRPr lang="en-CA" sz="6400" dirty="0"/>
          </a:p>
        </p:txBody>
      </p:sp>
    </p:spTree>
    <p:extLst>
      <p:ext uri="{BB962C8B-B14F-4D97-AF65-F5344CB8AC3E}">
        <p14:creationId xmlns:p14="http://schemas.microsoft.com/office/powerpoint/2010/main" val="14834184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CA" dirty="0" smtClean="0"/>
              <a:t>Adapting the Model</a:t>
            </a:r>
            <a:br>
              <a:rPr lang="en-CA" dirty="0" smtClean="0"/>
            </a:b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8580" indent="0">
              <a:buNone/>
            </a:pPr>
            <a:r>
              <a:rPr lang="en-CA" u="sng" dirty="0">
                <a:hlinkClick r:id="rId3"/>
              </a:rPr>
              <a:t>http://www.youtube.com/watch?v=g48DAG4hJd4</a:t>
            </a:r>
            <a:endParaRPr lang="en-CA" dirty="0"/>
          </a:p>
          <a:p>
            <a:pPr marL="68580" indent="0">
              <a:buNone/>
            </a:pPr>
            <a:r>
              <a:rPr lang="en-CA" sz="2000" dirty="0"/>
              <a:t>(listen up to 3:45</a:t>
            </a:r>
            <a:r>
              <a:rPr lang="en-CA" sz="2000" dirty="0" smtClean="0"/>
              <a:t>)</a:t>
            </a:r>
          </a:p>
          <a:p>
            <a:pPr marL="68580" indent="0">
              <a:buNone/>
            </a:pPr>
            <a:endParaRPr lang="en-CA" sz="2000" dirty="0"/>
          </a:p>
          <a:p>
            <a:pPr marL="68580" indent="0">
              <a:buNone/>
            </a:pPr>
            <a:r>
              <a:rPr lang="en-CA" sz="2800" dirty="0"/>
              <a:t>How might you adapt </a:t>
            </a:r>
            <a:r>
              <a:rPr lang="en-CA" sz="2800" i="1" dirty="0"/>
              <a:t>Lesson Study </a:t>
            </a:r>
            <a:r>
              <a:rPr lang="en-CA" sz="2800" dirty="0"/>
              <a:t>to work in your context, while still maintaining the integrity and benefits of the model?</a:t>
            </a:r>
          </a:p>
          <a:p>
            <a:pPr marL="68580" indent="0">
              <a:buNone/>
            </a:pPr>
            <a:endParaRPr lang="en-CA" sz="2000" dirty="0"/>
          </a:p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46060002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764704"/>
            <a:ext cx="7024744" cy="936104"/>
          </a:xfrm>
        </p:spPr>
        <p:txBody>
          <a:bodyPr>
            <a:normAutofit/>
          </a:bodyPr>
          <a:lstStyle/>
          <a:p>
            <a:r>
              <a:rPr lang="en-CA" dirty="0" smtClean="0"/>
              <a:t>Spruce Grove K-4 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2492896"/>
            <a:ext cx="7848872" cy="4032448"/>
          </a:xfrm>
        </p:spPr>
        <p:txBody>
          <a:bodyPr>
            <a:normAutofit/>
          </a:bodyPr>
          <a:lstStyle/>
          <a:p>
            <a:pPr marL="68580" indent="0">
              <a:buNone/>
            </a:pPr>
            <a:r>
              <a:rPr lang="en-CA" sz="2800" dirty="0" smtClean="0"/>
              <a:t>GOAL: Implement the critical thinking model to increase student engagement</a:t>
            </a:r>
          </a:p>
          <a:p>
            <a:pPr marL="68580" indent="0">
              <a:buNone/>
            </a:pPr>
            <a:r>
              <a:rPr lang="en-CA" sz="2800" dirty="0" smtClean="0"/>
              <a:t>Outcome: Teachers will incorporate  ready-made critical thinking lessons into teaching repertoire </a:t>
            </a:r>
          </a:p>
          <a:p>
            <a:pPr>
              <a:buFont typeface="Courier New" pitchFamily="49" charset="0"/>
              <a:buChar char="o"/>
            </a:pPr>
            <a:endParaRPr lang="en-CA" dirty="0"/>
          </a:p>
          <a:p>
            <a:pPr>
              <a:buFont typeface="Courier New" pitchFamily="49" charset="0"/>
              <a:buChar char="o"/>
            </a:pPr>
            <a:endParaRPr lang="en-CA" dirty="0" smtClean="0"/>
          </a:p>
          <a:p>
            <a:pPr>
              <a:buFont typeface="Courier New" pitchFamily="49" charset="0"/>
              <a:buChar char="o"/>
            </a:pPr>
            <a:endParaRPr lang="en-CA" dirty="0" smtClean="0"/>
          </a:p>
          <a:p>
            <a:pPr>
              <a:buFont typeface="Courier New" pitchFamily="49" charset="0"/>
              <a:buChar char="o"/>
            </a:pP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63208820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608" y="908720"/>
            <a:ext cx="7024744" cy="792088"/>
          </a:xfrm>
        </p:spPr>
        <p:txBody>
          <a:bodyPr>
            <a:normAutofit/>
          </a:bodyPr>
          <a:lstStyle/>
          <a:p>
            <a:r>
              <a:rPr lang="en-CA" dirty="0" smtClean="0"/>
              <a:t>West End Middle Years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2636912"/>
            <a:ext cx="8208912" cy="3312368"/>
          </a:xfrm>
        </p:spPr>
        <p:txBody>
          <a:bodyPr>
            <a:normAutofit/>
          </a:bodyPr>
          <a:lstStyle/>
          <a:p>
            <a:pPr marL="68580" indent="0">
              <a:buNone/>
            </a:pPr>
            <a:r>
              <a:rPr lang="en-CA" sz="2800" dirty="0" smtClean="0"/>
              <a:t>Goal: To increase students’ literacy skills</a:t>
            </a:r>
          </a:p>
          <a:p>
            <a:pPr marL="68580" indent="0">
              <a:buNone/>
            </a:pPr>
            <a:r>
              <a:rPr lang="en-CA" sz="2800" dirty="0" smtClean="0"/>
              <a:t>Outcome:  Teachers will incorporate literacy strategies in Social Studies and Science classes</a:t>
            </a:r>
          </a:p>
          <a:p>
            <a:pPr>
              <a:buFont typeface="Courier New" pitchFamily="49" charset="0"/>
              <a:buChar char="o"/>
            </a:pPr>
            <a:endParaRPr lang="en-CA" dirty="0" smtClean="0"/>
          </a:p>
          <a:p>
            <a:pPr>
              <a:buFont typeface="Courier New" pitchFamily="49" charset="0"/>
              <a:buChar char="o"/>
            </a:pPr>
            <a:endParaRPr lang="en-CA" dirty="0" smtClean="0"/>
          </a:p>
          <a:p>
            <a:pPr>
              <a:buFont typeface="Courier New" pitchFamily="49" charset="0"/>
              <a:buChar char="o"/>
            </a:pPr>
            <a:endParaRPr lang="en-CA" dirty="0" smtClean="0"/>
          </a:p>
          <a:p>
            <a:pPr marL="68580" indent="0">
              <a:buNone/>
            </a:pP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404112426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Elemental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930</TotalTime>
  <Words>383</Words>
  <Application>Microsoft Office PowerPoint</Application>
  <PresentationFormat>On-screen Show (4:3)</PresentationFormat>
  <Paragraphs>63</Paragraphs>
  <Slides>11</Slides>
  <Notes>8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Austin</vt:lpstr>
      <vt:lpstr>Learning Coach Meeting</vt:lpstr>
      <vt:lpstr>PSD’s Commitments to Inclusion</vt:lpstr>
      <vt:lpstr>Today’s Agenda</vt:lpstr>
      <vt:lpstr>Share a Meaningful Experience</vt:lpstr>
      <vt:lpstr>What are the most significant benefits of the lesson study?</vt:lpstr>
      <vt:lpstr>What is the Lesson Study Model?</vt:lpstr>
      <vt:lpstr>Adapting the Model </vt:lpstr>
      <vt:lpstr>Spruce Grove K-4 </vt:lpstr>
      <vt:lpstr>West End Middle Years</vt:lpstr>
      <vt:lpstr>Technology Tip</vt:lpstr>
      <vt:lpstr>Next Learning Coach Meeting</vt:lpstr>
    </vt:vector>
  </TitlesOfParts>
  <Company>PSD70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Leah Andrews</dc:creator>
  <cp:lastModifiedBy>Diane Lander</cp:lastModifiedBy>
  <cp:revision>48</cp:revision>
  <dcterms:created xsi:type="dcterms:W3CDTF">2012-12-14T16:08:01Z</dcterms:created>
  <dcterms:modified xsi:type="dcterms:W3CDTF">2013-03-11T22:34:14Z</dcterms:modified>
</cp:coreProperties>
</file>